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4" r:id="rId3"/>
    <p:sldId id="305" r:id="rId4"/>
    <p:sldId id="282" r:id="rId5"/>
    <p:sldId id="283" r:id="rId6"/>
    <p:sldId id="284" r:id="rId7"/>
    <p:sldId id="285" r:id="rId8"/>
    <p:sldId id="286" r:id="rId9"/>
    <p:sldId id="287" r:id="rId10"/>
    <p:sldId id="302" r:id="rId11"/>
    <p:sldId id="306" r:id="rId12"/>
    <p:sldId id="288" r:id="rId13"/>
    <p:sldId id="303" r:id="rId14"/>
    <p:sldId id="290" r:id="rId15"/>
    <p:sldId id="291" r:id="rId16"/>
    <p:sldId id="292" r:id="rId17"/>
    <p:sldId id="294" r:id="rId18"/>
    <p:sldId id="295" r:id="rId19"/>
    <p:sldId id="296" r:id="rId20"/>
    <p:sldId id="297" r:id="rId21"/>
    <p:sldId id="299" r:id="rId22"/>
    <p:sldId id="298" r:id="rId23"/>
    <p:sldId id="300" r:id="rId24"/>
    <p:sldId id="301" r:id="rId25"/>
    <p:sldId id="289" r:id="rId26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DB4"/>
    <a:srgbClr val="E15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65356"/>
  </p:normalViewPr>
  <p:slideViewPr>
    <p:cSldViewPr snapToGrid="0" snapToObjects="1">
      <p:cViewPr varScale="1">
        <p:scale>
          <a:sx n="36" d="100"/>
          <a:sy n="36" d="100"/>
        </p:scale>
        <p:origin x="6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Et tenkt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 er hvor vi ønsker å lagre </a:t>
            </a:r>
            <a:r>
              <a:rPr lang="nb-NO" baseline="0" dirty="0" err="1" smtClean="0"/>
              <a:t>sensordata</a:t>
            </a:r>
            <a:r>
              <a:rPr lang="nb-NO" baseline="0" dirty="0" smtClean="0"/>
              <a:t> fra værsensorer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Vi har en unik ID for stasjonen, et tidspunkt for registreringen og temperaturen som ble avlest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en relasjonsdatabase ville man kanskje modellert det slik</a:t>
            </a:r>
            <a:r>
              <a:rPr lang="nb-NO" baseline="0" dirty="0" smtClean="0">
                <a:sym typeface="Wingdings"/>
              </a:rPr>
              <a:t> (</a:t>
            </a:r>
            <a:r>
              <a:rPr lang="nb-NO" b="1" baseline="0" dirty="0" smtClean="0">
                <a:sym typeface="Wingdings"/>
              </a:rPr>
              <a:t>pek på skjemaet</a:t>
            </a:r>
            <a:r>
              <a:rPr lang="nb-NO" b="0" baseline="0" dirty="0" smtClean="0">
                <a:sym typeface="Wingdings"/>
              </a:rPr>
              <a:t>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Noe som ser cirka slik ut (</a:t>
            </a:r>
            <a:r>
              <a:rPr lang="nb-NO" b="1" baseline="0" dirty="0" smtClean="0">
                <a:sym typeface="Wingdings"/>
              </a:rPr>
              <a:t>pek på tabellen</a:t>
            </a:r>
            <a:r>
              <a:rPr lang="nb-NO" b="0" baseline="0" dirty="0" smtClean="0">
                <a:sym typeface="Wingdings"/>
              </a:rPr>
              <a:t>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Det ser fint og flott ut det, men det skalerer ikke så veldig bra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Hva når vi får flere 100, eller flere 1000 sensorer som rapporterer inn hvert sekund?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Et problem er kapasitet: En tradisjonell </a:t>
            </a:r>
            <a:r>
              <a:rPr lang="nb-NO" b="0" baseline="0" dirty="0" err="1" smtClean="0">
                <a:sym typeface="Wingdings"/>
              </a:rPr>
              <a:t>releasjonsdatabase</a:t>
            </a:r>
            <a:r>
              <a:rPr lang="nb-NO" b="0" baseline="0" dirty="0" smtClean="0">
                <a:sym typeface="Wingdings"/>
              </a:rPr>
              <a:t> kan få problemer med å ta unna dataene.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Et annet problem er mengden data. Det kan fort bli utrolig store mengder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Å lete igjennom disse i etterkant kan bli krevende</a:t>
            </a:r>
            <a:r>
              <a:rPr lang="nb-NO" b="0" baseline="0" dirty="0" smtClean="0">
                <a:sym typeface="Helvetica Neue"/>
              </a:rPr>
              <a:t> og tungt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ser nesten likt ut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Eneste forskjellen er at vi ikke har et ID felt som er unikt for hvert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som lagres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tillegg er </a:t>
            </a:r>
            <a:r>
              <a:rPr lang="nb-NO" b="1" baseline="0" dirty="0" smtClean="0"/>
              <a:t>timestamp</a:t>
            </a:r>
            <a:r>
              <a:rPr lang="nb-NO" b="0" baseline="0" dirty="0" smtClean="0"/>
              <a:t> en del av PRIMARY KEY definisjonen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Det er kun første verdien i PRIMARY KEY som er nøkkelen til dataene. Den som brukes for å finne dataene dine.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Hvis du spør etter dataene kun med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får du all data som er lagret for den sensoren.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Resten av verdiene er såkalte ”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columns</a:t>
            </a:r>
            <a:r>
              <a:rPr lang="nb-NO" b="0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</a:t>
            </a:r>
            <a:r>
              <a:rPr lang="nb-NO" b="0" baseline="0" dirty="0" smtClean="0"/>
              <a:t> er egentlig bare en gruppering av data for en gitt nøkkel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Data lagres sortert på disk basert på 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</a:t>
            </a:r>
            <a:r>
              <a:rPr lang="nb-NO" b="0" baseline="0" dirty="0" smtClean="0"/>
              <a:t> verdien, </a:t>
            </a:r>
            <a:r>
              <a:rPr lang="nb-NO" b="0" baseline="0" dirty="0" err="1" smtClean="0"/>
              <a:t>default</a:t>
            </a:r>
            <a:r>
              <a:rPr lang="nb-NO" b="0" baseline="0" dirty="0" smtClean="0"/>
              <a:t> er </a:t>
            </a:r>
            <a:r>
              <a:rPr lang="nb-NO" b="0" baseline="0" dirty="0" err="1" smtClean="0"/>
              <a:t>ascending</a:t>
            </a:r>
            <a:r>
              <a:rPr lang="nb-NO" b="0" baseline="0" dirty="0" smtClean="0"/>
              <a:t>, altså stigende.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I vårt tilfelle lagres data kronologisk, siden datoene her er stigende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Skal man lese ut </a:t>
            </a:r>
            <a:r>
              <a:rPr lang="nb-NO" b="0" baseline="0" dirty="0" err="1" smtClean="0"/>
              <a:t>måleverdier</a:t>
            </a:r>
            <a:r>
              <a:rPr lang="nb-NO" b="0" baseline="0" dirty="0" smtClean="0"/>
              <a:t> er det ofte kronologisk. Da leser man sekvensielt på disk, og slipper å lete flere steder for å hente ut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I vårt tilfelle er </a:t>
            </a:r>
            <a:r>
              <a:rPr lang="nb-NO" b="0" baseline="0" dirty="0" err="1" smtClean="0"/>
              <a:t>clustering_columnen</a:t>
            </a:r>
            <a:r>
              <a:rPr lang="nb-NO" b="0" baseline="0" dirty="0" smtClean="0"/>
              <a:t> et timestamp, så vi kan gjøre ting som ”BETWEEN” og lignende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For eksempel hente ut alle verdier for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1 som er mellom to tidspunkt.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0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Legger man til en ny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blir det en ny nøkkel og et nytt sted på disk </a:t>
            </a:r>
            <a:r>
              <a:rPr lang="nb-NO" b="0" baseline="0" dirty="0" smtClean="0">
                <a:sym typeface="Wingdings"/>
              </a:rPr>
              <a:t>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Flere </a:t>
            </a:r>
            <a:r>
              <a:rPr lang="nb-NO" baseline="0" dirty="0" smtClean="0"/>
              <a:t>implementasjoner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Baserer seg på et </a:t>
            </a:r>
            <a:r>
              <a:rPr lang="nb-NO" baseline="0" dirty="0" err="1" smtClean="0"/>
              <a:t>paper</a:t>
            </a:r>
            <a:r>
              <a:rPr lang="nb-NO" baseline="0" dirty="0" smtClean="0"/>
              <a:t> fra Google &gt; </a:t>
            </a:r>
            <a:r>
              <a:rPr lang="nb-NO" baseline="0" dirty="0" err="1" smtClean="0"/>
              <a:t>BigTable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</a:t>
            </a:r>
            <a:r>
              <a:rPr lang="nb-NO" baseline="0" dirty="0" err="1" smtClean="0"/>
              <a:t>BigTable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BigTable</a:t>
            </a:r>
            <a:r>
              <a:rPr lang="nb-NO" baseline="0" dirty="0" smtClean="0"/>
              <a:t> regnes som ”grunnlaget” for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BigTable</a:t>
            </a:r>
            <a:r>
              <a:rPr lang="nb-NO" baseline="0" dirty="0" smtClean="0"/>
              <a:t> er </a:t>
            </a:r>
            <a:r>
              <a:rPr lang="nb-NO" baseline="0" dirty="0" smtClean="0"/>
              <a:t>en intern database hos Google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nå gjort åpen via en tjeneste i Google </a:t>
            </a:r>
            <a:r>
              <a:rPr lang="nb-NO" baseline="0" dirty="0" err="1" smtClean="0"/>
              <a:t>Cloud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kommer til å basere seg på hvordan Cassandra er implementert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Som nevnt kommer presentasjonen til å basere seg på Cassandra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er nok små variasjoner til de andre løsningene, men mange </a:t>
            </a:r>
            <a:r>
              <a:rPr lang="nb-NO" baseline="0" smtClean="0"/>
              <a:t>av prinsippene er de samme.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 enkelhet sees på som et gigantisk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med ekstra funksjonalitet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HashRing</a:t>
            </a:r>
            <a:r>
              <a:rPr lang="nb-NO" baseline="0" dirty="0" smtClean="0"/>
              <a:t> &gt;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”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rundt”.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rad skal skrives til databasen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Den har en ID, og felter (fornavn, etternavn, alder)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ID’en</a:t>
            </a:r>
            <a:r>
              <a:rPr lang="nb-NO" baseline="0" dirty="0" smtClean="0"/>
              <a:t> går igjennom en </a:t>
            </a:r>
            <a:r>
              <a:rPr lang="nb-NO" baseline="0" dirty="0" err="1" smtClean="0"/>
              <a:t>hashingalgoritme</a:t>
            </a:r>
            <a:r>
              <a:rPr lang="nb-NO" baseline="0" dirty="0" smtClean="0"/>
              <a:t> som bestemmer hvor i ringen verdien skal lagres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Dataen blir skrevet til riktig sted i </a:t>
            </a:r>
            <a:r>
              <a:rPr lang="nb-NO" baseline="0" dirty="0" err="1" smtClean="0"/>
              <a:t>HashRingen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vi leser ut data igjen så leser vi ut data basert på nøkkelen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Nøkkelen går igjennom samme </a:t>
            </a:r>
            <a:r>
              <a:rPr lang="nb-NO" baseline="0" dirty="0" err="1" smtClean="0"/>
              <a:t>hashingalgoritme</a:t>
            </a:r>
            <a:r>
              <a:rPr lang="nb-NO" baseline="0" dirty="0" smtClean="0"/>
              <a:t> og resultatet blir det samme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Vi henter ut verdien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HashMap’et</a:t>
            </a:r>
            <a:r>
              <a:rPr lang="nb-NO" baseline="0" dirty="0" smtClean="0"/>
              <a:t> på nøkkelen.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rad som lagres kalles en </a:t>
            </a:r>
            <a:r>
              <a:rPr lang="nb-NO" baseline="0" dirty="0" err="1" smtClean="0"/>
              <a:t>record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er en løsere koblet tabell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en relasjonsdatabase definerer et skjema en tabell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det ikke skrives en verdi til alle felter så settes det fortsatt av plass på disk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Dette gjøres ikke for 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 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Skrives det ikke en verdi så settes det heller ikke av plass på disk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Nøkkelen er som nevnt den som brukes for å hente ut 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, som er en samling av flere kolonne-verdier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Ulempen med at det kun er nøkkelen som identifiserer verdien er at man ikke kan søke på hvilke verdier man vil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Da må man...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26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Bryter med hva dere lærer om relasjonsdatabaser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User_by_id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, etc.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laget med tanke på at disk er billig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Dupliser verdiene for å oppnå bedre ytelse på leseoperasoner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Databasene er optimalisert for lesing, ikke skriving.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Brukes ofte for ekstremt store datavolum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Tilgjengelighet &gt; Å alltid kunne være </a:t>
            </a:r>
            <a:r>
              <a:rPr lang="nb-NO" baseline="0" dirty="0" err="1" smtClean="0"/>
              <a:t>tilgjenglig</a:t>
            </a:r>
            <a:r>
              <a:rPr lang="nb-NO" baseline="0" dirty="0" smtClean="0"/>
              <a:t>, uansett.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Behov for høy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 &gt; Mye data som skrives eller leses</a:t>
            </a:r>
          </a:p>
        </p:txBody>
      </p:sp>
    </p:spTree>
    <p:extLst>
      <p:ext uri="{BB962C8B-B14F-4D97-AF65-F5344CB8AC3E}">
        <p14:creationId xmlns:p14="http://schemas.microsoft.com/office/powerpoint/2010/main" val="28958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Første </a:t>
            </a:r>
            <a:r>
              <a:rPr lang="nb-NO" baseline="0" dirty="0" err="1" smtClean="0"/>
              <a:t>Benchmarken</a:t>
            </a:r>
            <a:r>
              <a:rPr lang="nb-NO" baseline="0" dirty="0" smtClean="0"/>
              <a:t> gjort med 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var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i 2011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Beviste at Cassandra klarte 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/sec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mulig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hvordan er det mulig?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Mulig fordi Cassandra er distribuert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Dette gjelder også de andre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stores’ene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Distribuert i denne </a:t>
            </a:r>
            <a:r>
              <a:rPr lang="nb-NO" baseline="0" dirty="0" err="1" smtClean="0"/>
              <a:t>contexten</a:t>
            </a:r>
            <a:r>
              <a:rPr lang="nb-NO" baseline="0" dirty="0" smtClean="0"/>
              <a:t> betyr at det er flere noder som snakker sammen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Noder tilsvarer ofte maskiner, enten fysiske eller virtuelle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Nodene snakker sammen og fungerer som </a:t>
            </a:r>
            <a:r>
              <a:rPr lang="nb-NO" baseline="0" dirty="0" err="1" smtClean="0"/>
              <a:t>èn</a:t>
            </a:r>
            <a:r>
              <a:rPr lang="nb-NO" baseline="0" dirty="0" smtClean="0"/>
              <a:t> database. Oppleves som en utenifra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 fordeler trafikk og data seg imellom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Denne sammenkoblingen kalles et </a:t>
            </a:r>
            <a:r>
              <a:rPr lang="nb-NO" baseline="0" dirty="0" err="1" smtClean="0"/>
              <a:t>cluster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8566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av noder, eller maskiner, utgjør til sammen </a:t>
            </a:r>
            <a:r>
              <a:rPr lang="nb-NO" baseline="0" dirty="0" err="1" smtClean="0"/>
              <a:t>èn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Cassnadra</a:t>
            </a:r>
            <a:r>
              <a:rPr lang="nb-NO" baseline="0" dirty="0" smtClean="0"/>
              <a:t>-database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kalles egentlig bare et Cassandra </a:t>
            </a:r>
            <a:r>
              <a:rPr lang="nb-NO" baseline="0" dirty="0" err="1" smtClean="0"/>
              <a:t>cluster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fordeler data utover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ved hjelp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beskrevet tidligere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 verdi kommer inn, enten som skrive eller </a:t>
            </a:r>
            <a:r>
              <a:rPr lang="nb-NO" baseline="0" dirty="0" err="1" smtClean="0"/>
              <a:t>leseoperason</a:t>
            </a:r>
            <a:r>
              <a:rPr lang="nb-NO" baseline="0" dirty="0" smtClean="0"/>
              <a:t>, nøkkelen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, finnes plasseringen i </a:t>
            </a:r>
            <a:r>
              <a:rPr lang="nb-NO" baseline="0" dirty="0" err="1" smtClean="0"/>
              <a:t>clusteret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Alle nodene som er med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har sitt ”ansvarsområde” (markere opp)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Når verdien er </a:t>
            </a:r>
            <a:r>
              <a:rPr lang="nb-NO" baseline="0" dirty="0" err="1" smtClean="0"/>
              <a:t>hashet</a:t>
            </a:r>
            <a:r>
              <a:rPr lang="nb-NO" baseline="0" dirty="0" smtClean="0"/>
              <a:t> vet Cassandra hvilken node dataene tilhører, og kan </a:t>
            </a:r>
            <a:r>
              <a:rPr lang="nb-NO" baseline="0" dirty="0" err="1" smtClean="0"/>
              <a:t>route</a:t>
            </a:r>
            <a:r>
              <a:rPr lang="nb-NO" baseline="0" dirty="0" smtClean="0"/>
              <a:t> trafikken dit/Hente ut verdiene</a:t>
            </a:r>
          </a:p>
        </p:txBody>
      </p:sp>
    </p:spTree>
    <p:extLst>
      <p:ext uri="{BB962C8B-B14F-4D97-AF65-F5344CB8AC3E}">
        <p14:creationId xmlns:p14="http://schemas.microsoft.com/office/powerpoint/2010/main" val="76838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Styrken til Cassandra er at den er desentralisert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gjelder også de andre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Hva betyr det?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en eller flere master noder som bestemmer over resten/holder på mer informasjon enn resten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Alle nodene er like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Hvilken som helst node kan fungere som en ”</a:t>
            </a:r>
            <a:r>
              <a:rPr lang="nb-NO" baseline="0" dirty="0" err="1" smtClean="0"/>
              <a:t>coordinator</a:t>
            </a:r>
            <a:r>
              <a:rPr lang="nb-NO" baseline="0" dirty="0" smtClean="0"/>
              <a:t> node”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Tilsvarer en midlertidig master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 node vet om de andre nodene i </a:t>
            </a:r>
            <a:r>
              <a:rPr lang="nb-NO" baseline="0" dirty="0" err="1" smtClean="0"/>
              <a:t>clusteret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Siden de har hvert sitt ansvarsområde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vet de også hvilken node som holder dataene for en hvilken som helst nøkkel. Sender forespørselen i retning av riktig node uten at brukeren trenger å gjøre noe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Betyr at du kan aksessere hvilken som helst node og få svar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Åpner opp for å parallellisere forespørsler på alle nodene for å øke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 av </a:t>
            </a:r>
            <a:r>
              <a:rPr lang="nb-NO" baseline="0" dirty="0" err="1" smtClean="0"/>
              <a:t>read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write-requests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 er mulig nettopp på grunn av dette. Vi skriver til forskjellige maskiner samtidig, som under-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-</a:t>
            </a:r>
            <a:r>
              <a:rPr lang="nb-NO" baseline="0" dirty="0" err="1" smtClean="0"/>
              <a:t>hood</a:t>
            </a:r>
            <a:r>
              <a:rPr lang="nb-NO" baseline="0" dirty="0" smtClean="0"/>
              <a:t> synkroniserer seg imellom og vet hvor dataene skal. </a:t>
            </a:r>
          </a:p>
        </p:txBody>
      </p:sp>
    </p:spTree>
    <p:extLst>
      <p:ext uri="{BB962C8B-B14F-4D97-AF65-F5344CB8AC3E}">
        <p14:creationId xmlns:p14="http://schemas.microsoft.com/office/powerpoint/2010/main" val="5009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dette?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det egentlig?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Netflix</a:t>
            </a:r>
            <a:r>
              <a:rPr lang="nb-NO" baseline="0" dirty="0" smtClean="0"/>
              <a:t> &gt; 2.500+ i produksjon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Spotify</a:t>
            </a:r>
            <a:r>
              <a:rPr lang="nb-NO" baseline="0" dirty="0" smtClean="0"/>
              <a:t> &gt; 500 – 1000 i </a:t>
            </a:r>
            <a:r>
              <a:rPr lang="nb-NO" baseline="0" dirty="0" err="1" smtClean="0"/>
              <a:t>prod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mange av tjenestene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&gt; ATLAS eksperimentet (Del av Large </a:t>
            </a:r>
            <a:r>
              <a:rPr lang="nb-NO" baseline="0" dirty="0" err="1" smtClean="0"/>
              <a:t>Hadron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Collider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Apple &gt; 75.000 noder i produksjon i September 2014, sies at de har over 100.000 nå!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og iTunes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Sikkert forstår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Brukere kan bli utålmodige, gå til andre leverandører etc.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Hvis de ikke oppfyller disse ønskene, eller kravene, så taper de kunder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</a:t>
            </a:r>
            <a:r>
              <a:rPr lang="nb-NO" baseline="0" dirty="0" err="1" smtClean="0"/>
              <a:t>værste</a:t>
            </a:r>
            <a:r>
              <a:rPr lang="nb-NO" baseline="0" dirty="0" smtClean="0"/>
              <a:t> fall går de konkurs. Spesielt gjelder det for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, og til en viss grad Apple i eksemplene over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Nå vet dere hvordan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i stand til å håndtere store mengder operasjoner samtidig &gt; sprer de utover flere noder i </a:t>
            </a:r>
            <a:r>
              <a:rPr lang="nb-NO" baseline="0" dirty="0" err="1" smtClean="0"/>
              <a:t>parallelll</a:t>
            </a:r>
            <a:r>
              <a:rPr lang="nb-NO" baseline="0" dirty="0" smtClean="0"/>
              <a:t>. Kan aksessere hvilken som helst node og få svar.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Hva gjør vi hvis en av nodene er offline? Det kan være en service, hardware feil, nettverks feil, </a:t>
            </a:r>
            <a:r>
              <a:rPr lang="nb-NO" baseline="0" dirty="0" err="1" smtClean="0"/>
              <a:t>strømmbrudd</a:t>
            </a:r>
            <a:r>
              <a:rPr lang="nb-NO" baseline="0" dirty="0" smtClean="0"/>
              <a:t> etc. Det kommer til å skje, og det skjer ofte. Hva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kan også skje at hele datasentre går ned på grunn av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tornadoer eller andre ekstreme tilfeller.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Er det ok at du mangler store deler av dataene dine når brukeren spør? Hvis nei; hva gjør du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Replikerer</a:t>
            </a:r>
            <a:r>
              <a:rPr lang="nb-NO" baseline="0" dirty="0" smtClean="0"/>
              <a:t> dataene dine!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betyr å ”kopiere” de. Å lagre replikaer av dataene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ditt, eller flere kopier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** tegning **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Du kan lagre alle kopiene på samme maskin, men da forsvinner litt av poenget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Hva hvis den maskinen går ned eller er overbelastet?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Spre kopiene utover flere maskiner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ditt sikrer bedre tilgjengelighet. Hvis en node som egentlig skal ha dataene er nede kan dataene hentes fra N-1 andre noder, hvor N er antall replikaer.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Replikasjonsfaktor på 3 er den faktiske noden og to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Valg av noder følger en fast mal: noden som skal ha dataene og de neste nodene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(stigende). NB: Dette 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rundt, så den med høyeste verdier 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 til den med lavest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Også mulig å spre det utover flere geografiske lokasjoner for å sikre at dataene er tilgjengelige ved for eksempel en tornado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Men å hente data fra </a:t>
            </a:r>
            <a:r>
              <a:rPr lang="nb-NO" baseline="0" smtClean="0"/>
              <a:t>flere geografiske lokasjoner har sin pris...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31277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1837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...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Hva er det egentlig?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stores for Big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Hva vil det si?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Hva er Big Data?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Hva er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....</a:t>
            </a:r>
          </a:p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914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Kort fortalt: Store datamengder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Et behov for å prosessere disse?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Eksisterende verktøy ikke gode nok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Real-time, for mye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Nye verktøy dukket opp for å håndtere dette</a:t>
            </a:r>
          </a:p>
        </p:txBody>
      </p:sp>
    </p:spTree>
    <p:extLst>
      <p:ext uri="{BB962C8B-B14F-4D97-AF65-F5344CB8AC3E}">
        <p14:creationId xmlns:p14="http://schemas.microsoft.com/office/powerpoint/2010/main" val="158424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hva er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Stores?</a:t>
            </a:r>
          </a:p>
        </p:txBody>
      </p:sp>
    </p:spTree>
    <p:extLst>
      <p:ext uri="{BB962C8B-B14F-4D97-AF65-F5344CB8AC3E}">
        <p14:creationId xmlns:p14="http://schemas.microsoft.com/office/powerpoint/2010/main" val="192770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motsetning til en ”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Row</a:t>
            </a:r>
            <a:r>
              <a:rPr lang="nb-NO" baseline="0" dirty="0" smtClean="0"/>
              <a:t> Store = Lagrer data fra en Rad i databasen sammen &gt; raskere å lese ut en </a:t>
            </a:r>
            <a:r>
              <a:rPr lang="nb-NO" baseline="0" dirty="0" smtClean="0"/>
              <a:t>rad. </a:t>
            </a:r>
            <a:r>
              <a:rPr lang="nb-NO" baseline="0" dirty="0" err="1" smtClean="0"/>
              <a:t>Etterhverandre</a:t>
            </a:r>
            <a:r>
              <a:rPr lang="nb-NO" baseline="0" dirty="0" smtClean="0"/>
              <a:t> på disk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 = Lagrer data fra samme kolonne sammen &gt; raskere å lese ut en </a:t>
            </a:r>
            <a:r>
              <a:rPr lang="nb-NO" baseline="0" dirty="0" smtClean="0"/>
              <a:t>kolonne. </a:t>
            </a:r>
            <a:r>
              <a:rPr lang="nb-NO" baseline="0" dirty="0" err="1" smtClean="0"/>
              <a:t>Etterhverandre</a:t>
            </a:r>
            <a:r>
              <a:rPr lang="nb-NO" baseline="0" dirty="0" smtClean="0"/>
              <a:t> på disk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rad blir spredt over flere kolonner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Pros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cons</a:t>
            </a:r>
            <a:r>
              <a:rPr lang="nb-NO" baseline="0" dirty="0" smtClean="0"/>
              <a:t> med begge løsningene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Ulike </a:t>
            </a:r>
            <a:r>
              <a:rPr lang="nb-NO" baseline="0" dirty="0" smtClean="0"/>
              <a:t>bruksområder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 &gt; </a:t>
            </a:r>
            <a:r>
              <a:rPr lang="nb-NO" baseline="0" dirty="0" err="1" smtClean="0"/>
              <a:t>Databavarehus</a:t>
            </a:r>
            <a:r>
              <a:rPr lang="nb-NO" baseline="0" dirty="0" smtClean="0"/>
              <a:t> og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systemer. Aggregere enkeltverdier i store datasett.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alder på brukere (hvis det er en kolonne)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Row</a:t>
            </a:r>
            <a:r>
              <a:rPr lang="nb-NO" baseline="0" dirty="0" smtClean="0"/>
              <a:t> Store &gt; Henter ut en og en rad sammen. All data fra en rad leses sammen.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en brukerprofil og en rad representerer en bruker?</a:t>
            </a:r>
          </a:p>
        </p:txBody>
      </p:sp>
    </p:spTree>
    <p:extLst>
      <p:ext uri="{BB962C8B-B14F-4D97-AF65-F5344CB8AC3E}">
        <p14:creationId xmlns:p14="http://schemas.microsoft.com/office/powerpoint/2010/main" val="36130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Tenk denne tabellen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Row</a:t>
            </a:r>
            <a:r>
              <a:rPr lang="nb-NO" baseline="0" dirty="0" smtClean="0"/>
              <a:t> Store: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Hver rad lagres sammen/</a:t>
            </a:r>
            <a:r>
              <a:rPr lang="nb-NO" baseline="0" dirty="0" err="1" smtClean="0"/>
              <a:t>etterhverandre</a:t>
            </a: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Raskt å hente ut en rad, bare å lese bortover på disk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Tregt å hente ut kun en kolonne. Må lese alle rader og forkaste alt annet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Store: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Hver kolonne lagres sammen/</a:t>
            </a:r>
            <a:r>
              <a:rPr lang="nb-NO" baseline="0" dirty="0" err="1" smtClean="0"/>
              <a:t>etterhverandre</a:t>
            </a: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Raskt å hente ut en kolonne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For å hente en rad må man lete igjennom alle ”kolonne-filene” på disk &gt; tungt</a:t>
            </a:r>
          </a:p>
        </p:txBody>
      </p:sp>
    </p:spTree>
    <p:extLst>
      <p:ext uri="{BB962C8B-B14F-4D97-AF65-F5344CB8AC3E}">
        <p14:creationId xmlns:p14="http://schemas.microsoft.com/office/powerpoint/2010/main" val="77435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form for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 ”bred”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for Big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Opptil flere milliarder kolonner per rad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Ikke ”statiske” kolonner som du definerer i et skjema</a:t>
            </a:r>
            <a:r>
              <a:rPr lang="nb-NO" baseline="0" dirty="0" smtClean="0"/>
              <a:t>. 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Skjemaene ser faktisk ganske like ut som for relasjonsdatabaser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849608"/>
            <a:ext cx="8119875" cy="506869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timestamp 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temperature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66784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2016-01-01T00:00:01.000Z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2016-01-01T00:00:02.000Z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2016-01-01T00:00:03.000Z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157384"/>
            <a:ext cx="10850042" cy="44531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timestamp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temperature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004477"/>
              </p:ext>
            </p:extLst>
          </p:nvPr>
        </p:nvGraphicFramePr>
        <p:xfrm>
          <a:off x="415366" y="10323590"/>
          <a:ext cx="17582147" cy="1842223"/>
        </p:xfrm>
        <a:graphic>
          <a:graphicData uri="http://schemas.openxmlformats.org/drawingml/2006/table">
            <a:tbl>
              <a:tblPr/>
              <a:tblGrid>
                <a:gridCol w="2291258"/>
                <a:gridCol w="4901184"/>
                <a:gridCol w="5193792"/>
                <a:gridCol w="5195913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2016-01-01T00:00:01.000Z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2016-01-01T00:00:02.000Z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2016-01-01T00:00:03.000Z</a:t>
                      </a:r>
                      <a:endParaRPr lang="en-US" sz="3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HashRing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462272" y="4206240"/>
            <a:ext cx="8412480" cy="8412480"/>
          </a:xfrm>
          <a:prstGeom prst="ellipse">
            <a:avLst/>
          </a:prstGeom>
          <a:noFill/>
          <a:ln w="254000" cap="flat" cmpd="sng">
            <a:solidFill>
              <a:srgbClr val="17BDB4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39247" y="2921737"/>
            <a:ext cx="305852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5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FFFF   0000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1427" y="7329494"/>
            <a:ext cx="3642023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HashRing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Record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39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</a:t>
            </a: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107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Distribuert 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0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368" y="3220791"/>
            <a:ext cx="17582146" cy="1298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**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Tegne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opp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et cluster **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88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Tech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Prosjekt: 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600 sensorer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Mål: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Cirka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Desentralisert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438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0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2319" y="10813304"/>
            <a:ext cx="7037182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/>
              <a:t>https://</a:t>
            </a:r>
            <a:r>
              <a:rPr lang="en-US" sz="3000" dirty="0" err="1" smtClean="0"/>
              <a:t>media.netflix.com</a:t>
            </a:r>
            <a:r>
              <a:rPr lang="en-US" sz="3000" dirty="0" smtClean="0"/>
              <a:t>/en/company-assets</a:t>
            </a:r>
            <a:br>
              <a:rPr lang="en-US" sz="3000" dirty="0" smtClean="0"/>
            </a:br>
            <a:r>
              <a:rPr lang="en-US" sz="3000" dirty="0" smtClean="0"/>
              <a:t>Spotify</a:t>
            </a:r>
          </a:p>
          <a:p>
            <a:pPr algn="l"/>
            <a:r>
              <a:rPr lang="en-US" sz="3000" dirty="0" err="1" smtClean="0"/>
              <a:t>Cern</a:t>
            </a:r>
            <a:endParaRPr lang="en-US" sz="3000" dirty="0" smtClean="0"/>
          </a:p>
          <a:p>
            <a:pPr algn="l"/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onduit ITC Light"/>
              </a:rPr>
              <a:t>Apple</a:t>
            </a:r>
          </a:p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0099" y="9855544"/>
            <a:ext cx="459580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5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** TEGNING **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87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195" y="4145666"/>
            <a:ext cx="33461082" cy="783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Vanlig DB skjema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Cassandra ser helt likt ut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PRIMARY KEY og CLUSTERING COLUMN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er bare første verdien som er ”nøkkelen” &gt; Finn frem med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holder å spørre bare på den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Man kan også legge til en eller flere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columns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betyr at man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clustrer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 data sammen på disk &gt; Ergo litt som en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store (se her. Eksempel)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betyr at man kan gjøre en SELECT med bare nøkkelen og få alt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Man kan også gjøre en SELECT med nøkkel og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for å få en, eller flere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clustere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 av verdier.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Ref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weather_data</a:t>
            </a:r>
            <a:endParaRPr lang="nb-NO" dirty="0">
              <a:latin typeface="Calibri" charset="0"/>
              <a:ea typeface="Calibri" charset="0"/>
              <a:cs typeface="Calibri" charset="0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6812" y="1536536"/>
            <a:ext cx="520174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5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HUSK PÅ DENNE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5696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6232992"/>
            <a:ext cx="16996931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WIDE COLUMN STORES ...</a:t>
            </a:r>
            <a:endParaRPr lang="nb-NO" sz="1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5192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DATA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578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20000" b="1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7628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8289721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noProof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Store</a:t>
            </a:r>
            <a:endParaRPr lang="nb-NO" sz="10000" noProof="1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hape 119"/>
          <p:cNvSpPr/>
          <p:nvPr/>
        </p:nvSpPr>
        <p:spPr>
          <a:xfrm>
            <a:off x="9473185" y="575185"/>
            <a:ext cx="8162544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noProof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Row Store</a:t>
            </a:r>
            <a:endParaRPr lang="nb-NO" sz="10000" noProof="1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7" y="2806978"/>
            <a:ext cx="8289721" cy="4760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5000" b="0" i="0" u="none" strike="noStrike" cap="none" spc="0" normalizeH="0" baseline="0" noProof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Data</a:t>
            </a:r>
            <a:r>
              <a:rPr kumimoji="0" lang="en-US" sz="5000" b="0" i="0" u="none" strike="noStrike" cap="none" spc="0" normalizeH="0" noProof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 fra samme </a:t>
            </a:r>
            <a:r>
              <a:rPr kumimoji="0" lang="en-US" sz="5000" b="1" i="0" u="none" strike="noStrike" cap="none" spc="0" normalizeH="0" noProof="1" smtClean="0">
                <a:ln>
                  <a:noFill/>
                </a:ln>
                <a:solidFill>
                  <a:srgbClr val="17BDB4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kolonne</a:t>
            </a:r>
            <a:endParaRPr lang="en-US" b="1" noProof="1" smtClean="0">
              <a:solidFill>
                <a:srgbClr val="17BDB4"/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5000" b="0" i="0" u="none" strike="noStrike" cap="none" spc="0" normalizeH="0" noProof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lagres sammen på disk.</a:t>
            </a:r>
          </a:p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noProof="1">
              <a:latin typeface="Calisto MT" charset="0"/>
              <a:ea typeface="Calisto MT" charset="0"/>
              <a:cs typeface="Calisto MT" charset="0"/>
            </a:endParaRPr>
          </a:p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baseline="0" noProof="1" smtClean="0">
                <a:latin typeface="Calisto MT" charset="0"/>
                <a:ea typeface="Calisto MT" charset="0"/>
                <a:cs typeface="Calisto MT" charset="0"/>
              </a:rPr>
              <a:t>Bruk:</a:t>
            </a:r>
          </a:p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1" smtClean="0">
                <a:latin typeface="Calisto MT" charset="0"/>
                <a:ea typeface="Calisto MT" charset="0"/>
                <a:cs typeface="Calisto MT" charset="0"/>
              </a:rPr>
              <a:t>Datavarehus og Business</a:t>
            </a:r>
          </a:p>
          <a:p>
            <a:pPr marL="685800" marR="0" lvl="0" indent="-68580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noProof="1" smtClean="0">
                <a:latin typeface="Calisto MT" charset="0"/>
                <a:ea typeface="Calisto MT" charset="0"/>
                <a:cs typeface="Calisto MT" charset="0"/>
              </a:rPr>
              <a:t>Intelligence løsninger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73186" y="2806977"/>
            <a:ext cx="8162543" cy="47609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1" smtClean="0">
                <a:latin typeface="Calisto MT" charset="0"/>
                <a:ea typeface="Calisto MT" charset="0"/>
                <a:cs typeface="Calisto MT" charset="0"/>
              </a:rPr>
              <a:t>Data fra samme </a:t>
            </a:r>
            <a:r>
              <a:rPr lang="en-US" b="1" noProof="1" smtClean="0">
                <a:solidFill>
                  <a:srgbClr val="17BDB4"/>
                </a:solidFill>
                <a:latin typeface="Calisto MT" charset="0"/>
                <a:ea typeface="Calisto MT" charset="0"/>
                <a:cs typeface="Calisto MT" charset="0"/>
              </a:rPr>
              <a:t>rad</a:t>
            </a:r>
            <a:r>
              <a:rPr lang="en-US" noProof="1" smtClean="0">
                <a:solidFill>
                  <a:srgbClr val="17BDB4"/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noProof="1" smtClean="0">
                <a:latin typeface="Calisto MT" charset="0"/>
                <a:ea typeface="Calisto MT" charset="0"/>
                <a:cs typeface="Calisto MT" charset="0"/>
              </a:rPr>
              <a:t>lagres sammen på disk.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noProof="1" smtClean="0">
                <a:latin typeface="Calisto MT" charset="0"/>
                <a:ea typeface="Calisto MT" charset="0"/>
                <a:cs typeface="Calisto MT" charset="0"/>
              </a:rPr>
              <a:t>Bruk: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noProof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“Vanlige” relasjonsdatabaser</a:t>
            </a:r>
            <a:r>
              <a:rPr kumimoji="0" lang="en-US" sz="5000" b="0" i="0" u="none" strike="noStrike" cap="none" spc="0" normalizeH="0" noProof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sto MT" charset="0"/>
                <a:ea typeface="Calisto MT" charset="0"/>
                <a:cs typeface="Calisto MT" charset="0"/>
                <a:sym typeface="Conduit ITC Light"/>
              </a:rPr>
              <a:t> som MySQL, PostgreSQL</a:t>
            </a:r>
            <a:endParaRPr kumimoji="0" lang="en-US" sz="5000" b="0" i="0" u="none" strike="noStrike" cap="none" spc="0" normalizeH="0" baseline="0" noProof="1">
              <a:ln>
                <a:noFill/>
              </a:ln>
              <a:solidFill>
                <a:srgbClr val="FFFFFF"/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39002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33404"/>
              </p:ext>
            </p:extLst>
          </p:nvPr>
        </p:nvGraphicFramePr>
        <p:xfrm>
          <a:off x="3073907" y="1243584"/>
          <a:ext cx="12214861" cy="3075070"/>
        </p:xfrm>
        <a:graphic>
          <a:graphicData uri="http://schemas.openxmlformats.org/drawingml/2006/table">
            <a:tbl>
              <a:tblPr/>
              <a:tblGrid>
                <a:gridCol w="2781919"/>
                <a:gridCol w="2973775"/>
                <a:gridCol w="3677248"/>
                <a:gridCol w="2781919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Fornavn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Etternavn 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Alder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Ola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Nordmann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Kari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Nordmann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Ole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Olsen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29</a:t>
                      </a:r>
                    </a:p>
                  </a:txBody>
                  <a:tcPr marL="42709" marR="42709" marT="4270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Shape 119"/>
          <p:cNvSpPr/>
          <p:nvPr/>
        </p:nvSpPr>
        <p:spPr>
          <a:xfrm>
            <a:off x="8287930" y="5339440"/>
            <a:ext cx="9612554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noProof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Store</a:t>
            </a:r>
            <a:endParaRPr lang="nb-NO" sz="10000" noProof="1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Shape 119"/>
          <p:cNvSpPr/>
          <p:nvPr/>
        </p:nvSpPr>
        <p:spPr>
          <a:xfrm>
            <a:off x="694944" y="5339440"/>
            <a:ext cx="67665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noProof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Row Store</a:t>
            </a:r>
            <a:endParaRPr lang="nb-NO" sz="10000" noProof="1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8287928" y="7191846"/>
            <a:ext cx="9612554" cy="32605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Ola:1,Kari:2,Ole:3;</a:t>
            </a:r>
            <a:b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</a:br>
            <a: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Nordmann:1,Nordmann:2,Olsen:3;</a:t>
            </a:r>
            <a:b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</a:br>
            <a: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30:1,28:2,29:3;</a:t>
            </a:r>
            <a:endParaRPr kumimoji="0" lang="en-US" sz="45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694943" y="7191846"/>
            <a:ext cx="6766559" cy="326050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1,Ola,Nordmann,30;</a:t>
            </a:r>
            <a:b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</a:br>
            <a:r>
              <a:rPr kumimoji="0" lang="en-US" sz="45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2,Kari,Nordmann,28;</a:t>
            </a:r>
          </a:p>
          <a:p>
            <a:pPr marL="0" marR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5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3,Ole,Olsen,29;</a:t>
            </a:r>
            <a:endParaRPr kumimoji="0" lang="en-US" sz="45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2838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Analyse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og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aggregering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5454</TotalTime>
  <Words>2161</Words>
  <Application>Microsoft Macintosh PowerPoint</Application>
  <PresentationFormat>Custom</PresentationFormat>
  <Paragraphs>297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54</cp:revision>
  <dcterms:modified xsi:type="dcterms:W3CDTF">2016-05-02T13:50:36Z</dcterms:modified>
</cp:coreProperties>
</file>